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355" r:id="rId2"/>
    <p:sldId id="435" r:id="rId3"/>
    <p:sldId id="436" r:id="rId4"/>
    <p:sldId id="465" r:id="rId5"/>
    <p:sldId id="393" r:id="rId6"/>
    <p:sldId id="437" r:id="rId7"/>
    <p:sldId id="466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8" r:id="rId22"/>
    <p:sldId id="459" r:id="rId23"/>
    <p:sldId id="460" r:id="rId24"/>
    <p:sldId id="461" r:id="rId25"/>
    <p:sldId id="462" r:id="rId26"/>
    <p:sldId id="463" r:id="rId27"/>
    <p:sldId id="467" r:id="rId28"/>
    <p:sldId id="464" r:id="rId29"/>
    <p:sldId id="469" r:id="rId30"/>
    <p:sldId id="470" r:id="rId31"/>
    <p:sldId id="471" r:id="rId32"/>
    <p:sldId id="434" r:id="rId33"/>
  </p:sldIdLst>
  <p:sldSz cx="12192000" cy="6858000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y Gonzales" initials="KG" lastIdx="1" clrIdx="0">
    <p:extLst>
      <p:ext uri="{19B8F6BF-5375-455C-9EA6-DF929625EA0E}">
        <p15:presenceInfo xmlns:p15="http://schemas.microsoft.com/office/powerpoint/2012/main" userId="Kenny Gonza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7DE"/>
    <a:srgbClr val="5D73D1"/>
    <a:srgbClr val="91B9F3"/>
    <a:srgbClr val="415DBA"/>
    <a:srgbClr val="DAEDEF"/>
    <a:srgbClr val="A8CBDC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6305" autoAdjust="0"/>
  </p:normalViewPr>
  <p:slideViewPr>
    <p:cSldViewPr>
      <p:cViewPr varScale="1">
        <p:scale>
          <a:sx n="83" d="100"/>
          <a:sy n="83" d="100"/>
        </p:scale>
        <p:origin x="46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1074"/>
    </p:cViewPr>
  </p:sorterViewPr>
  <p:notesViewPr>
    <p:cSldViewPr>
      <p:cViewPr varScale="1">
        <p:scale>
          <a:sx n="65" d="100"/>
          <a:sy n="65" d="100"/>
        </p:scale>
        <p:origin x="169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14393" cy="461963"/>
          </a:xfrm>
          <a:prstGeom prst="rect">
            <a:avLst/>
          </a:prstGeom>
        </p:spPr>
        <p:txBody>
          <a:bodyPr vert="horz" lIns="91111" tIns="45556" rIns="91111" bIns="455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5" y="3"/>
            <a:ext cx="3014393" cy="461963"/>
          </a:xfrm>
          <a:prstGeom prst="rect">
            <a:avLst/>
          </a:prstGeom>
        </p:spPr>
        <p:txBody>
          <a:bodyPr vert="horz" lIns="91111" tIns="45556" rIns="91111" bIns="4555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772528"/>
            <a:ext cx="3014393" cy="461963"/>
          </a:xfrm>
          <a:prstGeom prst="rect">
            <a:avLst/>
          </a:prstGeom>
        </p:spPr>
        <p:txBody>
          <a:bodyPr vert="horz" lIns="91111" tIns="45556" rIns="91111" bIns="455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5" y="8772528"/>
            <a:ext cx="3014393" cy="461963"/>
          </a:xfrm>
          <a:prstGeom prst="rect">
            <a:avLst/>
          </a:prstGeom>
        </p:spPr>
        <p:txBody>
          <a:bodyPr vert="horz" lIns="91111" tIns="45556" rIns="91111" bIns="45556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14393" cy="461963"/>
          </a:xfrm>
          <a:prstGeom prst="rect">
            <a:avLst/>
          </a:prstGeom>
        </p:spPr>
        <p:txBody>
          <a:bodyPr vert="horz" lIns="91111" tIns="45556" rIns="91111" bIns="455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6" y="4"/>
            <a:ext cx="3014393" cy="461963"/>
          </a:xfrm>
          <a:prstGeom prst="rect">
            <a:avLst/>
          </a:prstGeom>
        </p:spPr>
        <p:txBody>
          <a:bodyPr vert="horz" lIns="91111" tIns="45556" rIns="91111" bIns="4555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1" tIns="45556" rIns="91111" bIns="455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5" y="4387854"/>
            <a:ext cx="5562611" cy="4156075"/>
          </a:xfrm>
          <a:prstGeom prst="rect">
            <a:avLst/>
          </a:prstGeom>
        </p:spPr>
        <p:txBody>
          <a:bodyPr vert="horz" lIns="91111" tIns="45556" rIns="91111" bIns="455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528"/>
            <a:ext cx="3014393" cy="461963"/>
          </a:xfrm>
          <a:prstGeom prst="rect">
            <a:avLst/>
          </a:prstGeom>
        </p:spPr>
        <p:txBody>
          <a:bodyPr vert="horz" lIns="91111" tIns="45556" rIns="91111" bIns="455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6" y="8772528"/>
            <a:ext cx="3014393" cy="461963"/>
          </a:xfrm>
          <a:prstGeom prst="rect">
            <a:avLst/>
          </a:prstGeom>
        </p:spPr>
        <p:txBody>
          <a:bodyPr vert="horz" lIns="91111" tIns="45556" rIns="91111" bIns="45556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84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9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7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2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82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0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6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3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8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8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6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6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12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06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90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23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50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41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02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06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26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3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8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5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2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5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1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68" indent="0" algn="ctr">
              <a:buNone/>
              <a:defRPr/>
            </a:lvl2pPr>
            <a:lvl3pPr marL="514335" indent="0" algn="ctr">
              <a:buNone/>
              <a:defRPr/>
            </a:lvl3pPr>
            <a:lvl4pPr marL="771503" indent="0" algn="ctr">
              <a:buNone/>
              <a:defRPr/>
            </a:lvl4pPr>
            <a:lvl5pPr marL="1028670" indent="0" algn="ctr">
              <a:buNone/>
              <a:defRPr/>
            </a:lvl5pPr>
            <a:lvl6pPr marL="1285838" indent="0" algn="ctr">
              <a:buNone/>
              <a:defRPr/>
            </a:lvl6pPr>
            <a:lvl7pPr marL="1543005" indent="0" algn="ctr">
              <a:buNone/>
              <a:defRPr/>
            </a:lvl7pPr>
            <a:lvl8pPr marL="1800172" indent="0" algn="ctr">
              <a:buNone/>
              <a:defRPr/>
            </a:lvl8pPr>
            <a:lvl9pPr marL="20573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712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9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97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81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19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8" indent="0">
              <a:buNone/>
              <a:defRPr sz="900" b="1"/>
            </a:lvl4pPr>
            <a:lvl5pPr marL="1028676" indent="0">
              <a:buNone/>
              <a:defRPr sz="900" b="1"/>
            </a:lvl5pPr>
            <a:lvl6pPr marL="1285845" indent="0">
              <a:buNone/>
              <a:defRPr sz="900" b="1"/>
            </a:lvl6pPr>
            <a:lvl7pPr marL="1543015" indent="0">
              <a:buNone/>
              <a:defRPr sz="900" b="1"/>
            </a:lvl7pPr>
            <a:lvl8pPr marL="1800185" indent="0">
              <a:buNone/>
              <a:defRPr sz="900" b="1"/>
            </a:lvl8pPr>
            <a:lvl9pPr marL="205735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82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9"/>
            <a:ext cx="538903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8" indent="0">
              <a:buNone/>
              <a:defRPr sz="900" b="1"/>
            </a:lvl4pPr>
            <a:lvl5pPr marL="1028676" indent="0">
              <a:buNone/>
              <a:defRPr sz="900" b="1"/>
            </a:lvl5pPr>
            <a:lvl6pPr marL="1285845" indent="0">
              <a:buNone/>
              <a:defRPr sz="900" b="1"/>
            </a:lvl6pPr>
            <a:lvl7pPr marL="1543015" indent="0">
              <a:buNone/>
              <a:defRPr sz="900" b="1"/>
            </a:lvl7pPr>
            <a:lvl8pPr marL="1800185" indent="0">
              <a:buNone/>
              <a:defRPr sz="900" b="1"/>
            </a:lvl8pPr>
            <a:lvl9pPr marL="205735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82"/>
            <a:ext cx="538903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45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82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9"/>
            <a:ext cx="538903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82"/>
            <a:ext cx="538903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2264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82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9"/>
            <a:ext cx="538903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82"/>
            <a:ext cx="538903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04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82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9"/>
            <a:ext cx="538903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82"/>
            <a:ext cx="538903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35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73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3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1350"/>
            </a:lvl2pPr>
            <a:lvl3pPr>
              <a:defRPr sz="900"/>
            </a:lvl3pPr>
            <a:lvl4pPr>
              <a:defRPr sz="788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4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8" indent="0">
              <a:buNone/>
              <a:defRPr sz="1013"/>
            </a:lvl2pPr>
            <a:lvl3pPr marL="514335" indent="0">
              <a:buNone/>
              <a:defRPr sz="900"/>
            </a:lvl3pPr>
            <a:lvl4pPr marL="771503" indent="0">
              <a:buNone/>
              <a:defRPr sz="788"/>
            </a:lvl4pPr>
            <a:lvl5pPr marL="1028670" indent="0">
              <a:buNone/>
              <a:defRPr sz="788"/>
            </a:lvl5pPr>
            <a:lvl6pPr marL="1285838" indent="0">
              <a:buNone/>
              <a:defRPr sz="788"/>
            </a:lvl6pPr>
            <a:lvl7pPr marL="1543005" indent="0">
              <a:buNone/>
              <a:defRPr sz="788"/>
            </a:lvl7pPr>
            <a:lvl8pPr marL="1800172" indent="0">
              <a:buNone/>
              <a:defRPr sz="788"/>
            </a:lvl8pPr>
            <a:lvl9pPr marL="205734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39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0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5" indent="0">
              <a:buNone/>
              <a:defRPr sz="1013" b="1"/>
            </a:lvl3pPr>
            <a:lvl4pPr marL="771503" indent="0">
              <a:buNone/>
              <a:defRPr sz="900" b="1"/>
            </a:lvl4pPr>
            <a:lvl5pPr marL="1028670" indent="0">
              <a:buNone/>
              <a:defRPr sz="900" b="1"/>
            </a:lvl5pPr>
            <a:lvl6pPr marL="1285838" indent="0">
              <a:buNone/>
              <a:defRPr sz="900" b="1"/>
            </a:lvl6pPr>
            <a:lvl7pPr marL="1543005" indent="0">
              <a:buNone/>
              <a:defRPr sz="900" b="1"/>
            </a:lvl7pPr>
            <a:lvl8pPr marL="1800172" indent="0">
              <a:buNone/>
              <a:defRPr sz="900" b="1"/>
            </a:lvl8pPr>
            <a:lvl9pPr marL="205734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5" indent="0">
              <a:buNone/>
              <a:defRPr sz="1013" b="1"/>
            </a:lvl3pPr>
            <a:lvl4pPr marL="771503" indent="0">
              <a:buNone/>
              <a:defRPr sz="900" b="1"/>
            </a:lvl4pPr>
            <a:lvl5pPr marL="1028670" indent="0">
              <a:buNone/>
              <a:defRPr sz="900" b="1"/>
            </a:lvl5pPr>
            <a:lvl6pPr marL="1285838" indent="0">
              <a:buNone/>
              <a:defRPr sz="900" b="1"/>
            </a:lvl6pPr>
            <a:lvl7pPr marL="1543005" indent="0">
              <a:buNone/>
              <a:defRPr sz="900" b="1"/>
            </a:lvl7pPr>
            <a:lvl8pPr marL="1800172" indent="0">
              <a:buNone/>
              <a:defRPr sz="900" b="1"/>
            </a:lvl8pPr>
            <a:lvl9pPr marL="205734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76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59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42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5" indent="0">
              <a:buNone/>
              <a:defRPr sz="563"/>
            </a:lvl3pPr>
            <a:lvl4pPr marL="771503" indent="0">
              <a:buNone/>
              <a:defRPr sz="506"/>
            </a:lvl4pPr>
            <a:lvl5pPr marL="1028670" indent="0">
              <a:buNone/>
              <a:defRPr sz="506"/>
            </a:lvl5pPr>
            <a:lvl6pPr marL="1285838" indent="0">
              <a:buNone/>
              <a:defRPr sz="506"/>
            </a:lvl6pPr>
            <a:lvl7pPr marL="1543005" indent="0">
              <a:buNone/>
              <a:defRPr sz="506"/>
            </a:lvl7pPr>
            <a:lvl8pPr marL="1800172" indent="0">
              <a:buNone/>
              <a:defRPr sz="506"/>
            </a:lvl8pPr>
            <a:lvl9pPr marL="205734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06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6" y="4800603"/>
            <a:ext cx="73152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5" indent="0">
              <a:buNone/>
              <a:defRPr sz="1350"/>
            </a:lvl3pPr>
            <a:lvl4pPr marL="771503" indent="0">
              <a:buNone/>
              <a:defRPr sz="1125"/>
            </a:lvl4pPr>
            <a:lvl5pPr marL="1028670" indent="0">
              <a:buNone/>
              <a:defRPr sz="1125"/>
            </a:lvl5pPr>
            <a:lvl6pPr marL="1285838" indent="0">
              <a:buNone/>
              <a:defRPr sz="1125"/>
            </a:lvl6pPr>
            <a:lvl7pPr marL="1543005" indent="0">
              <a:buNone/>
              <a:defRPr sz="1125"/>
            </a:lvl7pPr>
            <a:lvl8pPr marL="1800172" indent="0">
              <a:buNone/>
              <a:defRPr sz="1125"/>
            </a:lvl8pPr>
            <a:lvl9pPr marL="205734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6" y="5367342"/>
            <a:ext cx="73152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5" indent="0">
              <a:buNone/>
              <a:defRPr sz="563"/>
            </a:lvl3pPr>
            <a:lvl4pPr marL="771503" indent="0">
              <a:buNone/>
              <a:defRPr sz="506"/>
            </a:lvl4pPr>
            <a:lvl5pPr marL="1028670" indent="0">
              <a:buNone/>
              <a:defRPr sz="506"/>
            </a:lvl5pPr>
            <a:lvl6pPr marL="1285838" indent="0">
              <a:buNone/>
              <a:defRPr sz="506"/>
            </a:lvl6pPr>
            <a:lvl7pPr marL="1543005" indent="0">
              <a:buNone/>
              <a:defRPr sz="506"/>
            </a:lvl7pPr>
            <a:lvl8pPr marL="1800172" indent="0">
              <a:buNone/>
              <a:defRPr sz="506"/>
            </a:lvl8pPr>
            <a:lvl9pPr marL="205734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07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0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5pPr>
      <a:lvl6pPr marL="257168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6pPr>
      <a:lvl7pPr marL="51433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7pPr>
      <a:lvl8pPr marL="771503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8pPr>
      <a:lvl9pPr marL="102867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9pPr>
    </p:titleStyle>
    <p:bodyStyle>
      <a:lvl1pPr marL="192875" indent="-1928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898" indent="-160730" algn="l" rtl="0" eaLnBrk="1" fontAlgn="base" hangingPunct="1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18" indent="-128584" algn="l" rtl="0" eaLnBrk="1" fontAlgn="base" hangingPunct="1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086" indent="-128584" algn="l" rtl="0" eaLnBrk="1" fontAlgn="base" hangingPunct="1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54" indent="-128584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21" indent="-128584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6pPr>
      <a:lvl7pPr marL="1671589" indent="-128584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7pPr>
      <a:lvl8pPr marL="1928756" indent="-128584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8pPr>
      <a:lvl9pPr marL="2185924" indent="-128584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5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3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0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8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5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2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0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fc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10668000" cy="1619253"/>
          </a:xfrm>
        </p:spPr>
        <p:txBody>
          <a:bodyPr/>
          <a:lstStyle/>
          <a:p>
            <a:r>
              <a:rPr lang="en-US" sz="6000" dirty="0"/>
              <a:t>2025 School of </a:t>
            </a:r>
            <a:r>
              <a:rPr lang="en-US" sz="6000" dirty="0" err="1"/>
              <a:t>Columbianism</a:t>
            </a:r>
            <a:br>
              <a:rPr lang="en-US" sz="6000" dirty="0"/>
            </a:br>
            <a:r>
              <a:rPr lang="en-US" sz="6000" dirty="0"/>
              <a:t>Grand Knight Training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Lonnie Treadaway</a:t>
            </a:r>
          </a:p>
          <a:p>
            <a:r>
              <a:rPr lang="en-US" sz="3200" dirty="0"/>
              <a:t>State Advocate</a:t>
            </a:r>
          </a:p>
          <a:p>
            <a:r>
              <a:rPr lang="en-US" sz="3200" dirty="0"/>
              <a:t>Mississippi Knights of Columbus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8CBF03-F872-4317-A6E3-EFB422BBB88B}"/>
              </a:ext>
            </a:extLst>
          </p:cNvPr>
          <p:cNvSpPr txBox="1"/>
          <p:nvPr/>
        </p:nvSpPr>
        <p:spPr>
          <a:xfrm>
            <a:off x="9144000" y="5715000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July, 2025</a:t>
            </a:r>
          </a:p>
        </p:txBody>
      </p:sp>
    </p:spTree>
    <p:extLst>
      <p:ext uri="{BB962C8B-B14F-4D97-AF65-F5344CB8AC3E}">
        <p14:creationId xmlns:p14="http://schemas.microsoft.com/office/powerpoint/2010/main" val="366340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4000"/>
            <a:ext cx="10566400" cy="863600"/>
          </a:xfrm>
        </p:spPr>
        <p:txBody>
          <a:bodyPr/>
          <a:lstStyle/>
          <a:p>
            <a:r>
              <a:rPr lang="en-US" sz="4000" dirty="0"/>
              <a:t>3. How to Manage Growth</a:t>
            </a:r>
            <a:br>
              <a:rPr lang="en-US" sz="4000" dirty="0"/>
            </a:br>
            <a:endParaRPr lang="en-US" sz="4000" i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Online Membership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Prospects can join in different ways (e-mail)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Can join the State Council (Online)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After exemplification, join the local council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Online membership is free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Kofc.org/</a:t>
            </a:r>
            <a:r>
              <a:rPr lang="en-US" sz="2400" dirty="0" err="1"/>
              <a:t>joinus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Promo Code:  BLESSEDMCGIVNEY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914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52578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Membership Outreach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Flyers from Supreme/Insurance Agent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Online Membership Cards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Pulpit Speech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Pass out to men in the parish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7B772-561F-4F0E-9C2C-14E8B3497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990600"/>
            <a:ext cx="5739632" cy="34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Affiliate Membership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Some members become unresponsive over time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Councils can remove them from their rosters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Supreme engages them digitally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Find out if your councils have taken advantage of the program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Saves the council money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334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4000"/>
            <a:ext cx="10566400" cy="863600"/>
          </a:xfrm>
        </p:spPr>
        <p:txBody>
          <a:bodyPr/>
          <a:lstStyle/>
          <a:p>
            <a:r>
              <a:rPr lang="en-US" sz="4000" dirty="0"/>
              <a:t>4. Programs</a:t>
            </a:r>
            <a:br>
              <a:rPr lang="en-US" sz="4000" dirty="0"/>
            </a:br>
            <a:endParaRPr lang="en-US" sz="4000" i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Faith in Action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Faith:  Grow in Faith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Family:  Engage in the Family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Community:  Serve the parish and community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Life:  Defend the dignity of human life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Evangelize through action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24611-EEC7-4C16-B412-E5685DE82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989157"/>
            <a:ext cx="4419600" cy="45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Good Programs Equals Member Engagement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12-Month Program Plan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Good programs brings new member opportunities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Good programs impact potential new members and engage current members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Introduce new programs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Work </a:t>
            </a:r>
            <a:r>
              <a:rPr lang="en-US" sz="2400" u="sng" dirty="0"/>
              <a:t>with</a:t>
            </a:r>
            <a:r>
              <a:rPr lang="en-US" sz="2400" dirty="0"/>
              <a:t> Churches and Pastors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Use the Fraternal Planner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Think outside the box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607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48006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Eucharistic Processions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Contact your Pastor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Get involved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Be seen by parish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Wear your KC shirts and nametags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610121-17BC-449B-97E8-3EE0F0AB5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00"/>
            <a:ext cx="4800600" cy="587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1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"/>
            <a:ext cx="8382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Cor – Evangelization and Formation for Men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Opportunity for Catholic Men to: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Encounter Christ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Strengthen their bonds of brotherhood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Share their faith as Brothers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Bring souls to Jesus Christ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Three Key Elements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Prayer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Formation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Fraternity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4A80D-2517-47BE-A09E-64AD777F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743200"/>
            <a:ext cx="5565913" cy="31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4000"/>
            <a:ext cx="10566400" cy="863600"/>
          </a:xfrm>
        </p:spPr>
        <p:txBody>
          <a:bodyPr/>
          <a:lstStyle/>
          <a:p>
            <a:r>
              <a:rPr lang="en-US" sz="4000" dirty="0"/>
              <a:t>5. Operations</a:t>
            </a:r>
            <a:br>
              <a:rPr lang="en-US" sz="4000" dirty="0"/>
            </a:br>
            <a:endParaRPr lang="en-US" sz="4000" i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85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We are reducing the workload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Combined Ceremonials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Streamlined meetings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Affiliate Member Initiative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Online Membership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Eliminating of Reports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New Membership Cards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More improvements on the way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89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Committees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Why Committees?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Delegate and divide workload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Involve men in leadership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Helps meeting efficiency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50" dirty="0"/>
              <a:t>Communicate report expectations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50" dirty="0"/>
              <a:t>Encourage participation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13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Social and Fraternal Opportunities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Have a dinner before or after meeting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Organize family events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Organize social events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Get Pastor involved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Other Parish groups</a:t>
            </a:r>
          </a:p>
        </p:txBody>
      </p:sp>
    </p:spTree>
    <p:extLst>
      <p:ext uri="{BB962C8B-B14F-4D97-AF65-F5344CB8AC3E}">
        <p14:creationId xmlns:p14="http://schemas.microsoft.com/office/powerpoint/2010/main" val="60320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10566400" cy="1143000"/>
          </a:xfrm>
        </p:spPr>
        <p:txBody>
          <a:bodyPr/>
          <a:lstStyle/>
          <a:p>
            <a:r>
              <a:rPr lang="en-US" sz="4800" dirty="0"/>
              <a:t>Grand Knight Training</a:t>
            </a:r>
            <a:br>
              <a:rPr lang="en-US" sz="4000" dirty="0"/>
            </a:br>
            <a:endParaRPr lang="en-US" sz="4000" i="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60A0C-E27C-4532-A388-169A7A230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524000"/>
            <a:ext cx="3200400" cy="36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62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48006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Officers Online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Council dashboard with valuable tools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New Elects/Appointments receive access starting July 1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Invitation Code emailed after officer information is recorded on Forms 185/365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D2A6B9-C82A-413C-AF17-52B70FFF7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60" y="316066"/>
            <a:ext cx="6045740" cy="53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3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4000"/>
            <a:ext cx="10566400" cy="863600"/>
          </a:xfrm>
        </p:spPr>
        <p:txBody>
          <a:bodyPr/>
          <a:lstStyle/>
          <a:p>
            <a:r>
              <a:rPr lang="en-US" sz="4000" dirty="0"/>
              <a:t>7. Communications</a:t>
            </a:r>
            <a:br>
              <a:rPr lang="en-US" sz="4000" dirty="0"/>
            </a:br>
            <a:endParaRPr lang="en-US" sz="4000" i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8500"/>
            <a:ext cx="58674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Communication Tips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Members have different communications preferences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Text, email, bulletin, newsletter, phone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External communications are critical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Parish, Community, Ministries, Other Councils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Press Release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235AE-65C5-46B5-9616-7723FEBD8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371600"/>
            <a:ext cx="3366052" cy="30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54864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Fraternal Leader Advisory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Email from Supreme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Sent 1</a:t>
            </a:r>
            <a:r>
              <a:rPr lang="en-US" sz="2400" baseline="30000" dirty="0"/>
              <a:t>st</a:t>
            </a:r>
            <a:r>
              <a:rPr lang="en-US" sz="2400" dirty="0"/>
              <a:t> and 3</a:t>
            </a:r>
            <a:r>
              <a:rPr lang="en-US" sz="2400" baseline="30000" dirty="0"/>
              <a:t>rd</a:t>
            </a:r>
            <a:r>
              <a:rPr lang="en-US" sz="2400" dirty="0"/>
              <a:t> Thursdays of the month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Contains important announcements, news and best practices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Sent in English, French or Spanish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Sign-Up online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C6686F-B1C5-4E92-A5ED-ACB16B8EA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09705"/>
            <a:ext cx="4800600" cy="58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4000"/>
            <a:ext cx="10566400" cy="863600"/>
          </a:xfrm>
        </p:spPr>
        <p:txBody>
          <a:bodyPr/>
          <a:lstStyle/>
          <a:p>
            <a:r>
              <a:rPr lang="en-US" sz="4000" dirty="0"/>
              <a:t>8. Meetings</a:t>
            </a:r>
            <a:br>
              <a:rPr lang="en-US" sz="4000" dirty="0"/>
            </a:br>
            <a:endParaRPr lang="en-US" sz="4000" i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85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Best Practices for Productive Meetings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Good meetings require preparation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Start and end on time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No more than 1 hour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All reports should be 3 minutes or less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Except for Chaplain and Grand Knight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Refer unexpected issues to committee meetings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440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Officer’s Planning Meeting Guidance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Ideally, not the same night as Council Meeting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Any council member may attend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Approve the agenda for the Council Meeting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Entertain new ideas, programs, and initiatives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Can be more relaxed, but make sure business gets done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Take care of details</a:t>
            </a:r>
          </a:p>
        </p:txBody>
      </p:sp>
    </p:spTree>
    <p:extLst>
      <p:ext uri="{BB962C8B-B14F-4D97-AF65-F5344CB8AC3E}">
        <p14:creationId xmlns:p14="http://schemas.microsoft.com/office/powerpoint/2010/main" val="3845789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Preparing for Council Meetings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Communicate your meeting to members in a timely manner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Include a fraternal/social element at each council meeting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Guests must be approved by the members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Distribute minutes electronically ahead of time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Use Robert’s Rules of Order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* Exceptions made for hybrid meetings</a:t>
            </a:r>
          </a:p>
        </p:txBody>
      </p:sp>
    </p:spTree>
    <p:extLst>
      <p:ext uri="{BB962C8B-B14F-4D97-AF65-F5344CB8AC3E}">
        <p14:creationId xmlns:p14="http://schemas.microsoft.com/office/powerpoint/2010/main" val="4228316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4000"/>
            <a:ext cx="10566400" cy="863600"/>
          </a:xfrm>
        </p:spPr>
        <p:txBody>
          <a:bodyPr/>
          <a:lstStyle/>
          <a:p>
            <a:r>
              <a:rPr lang="en-US" sz="4000" dirty="0"/>
              <a:t>9. Training and Resources</a:t>
            </a:r>
            <a:br>
              <a:rPr lang="en-US" sz="4000" dirty="0"/>
            </a:br>
            <a:endParaRPr lang="en-US" sz="4000" i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85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Train Your Team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Use Fraternal Trainers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Attend Webinars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How-To Videos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www.kofc.org/training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DAF74-7D10-4F15-BEDD-7062208AB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921" y="838200"/>
            <a:ext cx="7863279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47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5450"/>
            <a:ext cx="5715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Use the Supreme Website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hlinkClick r:id="rId3"/>
              </a:rPr>
              <a:t>www.kofc.org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Loads of information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144D9-A550-421C-8DAB-F8F0347FE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251" y="1981200"/>
            <a:ext cx="8253497" cy="45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8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5715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Use the Fraternal Planner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Best publication that Supreme puts out  (My opinion)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Confirm events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Add state, parish, and community events to the calendar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Use the Council Activity Tracker at the bottom of each month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737C33-AC02-7FE7-B086-A9E96B82D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-25400"/>
            <a:ext cx="4800600" cy="623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02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44958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The Guidelines for Council Meetings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Council Meeting 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DCED5-26C2-412D-B6A0-051BB679D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0"/>
            <a:ext cx="5287973" cy="63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  Grand Knight Basic Training</a:t>
            </a:r>
            <a:br>
              <a:rPr lang="en-US" sz="4000" dirty="0"/>
            </a:br>
            <a:endParaRPr lang="en-US" sz="4000" i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5257800" cy="4114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Your Standing in the Order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Elected as Leader of the Council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Represent your Council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You must lead your Council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Accountability starts at the top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677D3-E0A1-9668-5DF4-D116490A6943}"/>
              </a:ext>
            </a:extLst>
          </p:cNvPr>
          <p:cNvSpPr txBox="1"/>
          <p:nvPr/>
        </p:nvSpPr>
        <p:spPr>
          <a:xfrm>
            <a:off x="7924800" y="2524780"/>
            <a:ext cx="2083904" cy="523220"/>
          </a:xfrm>
          <a:prstGeom prst="rect">
            <a:avLst/>
          </a:prstGeom>
          <a:solidFill>
            <a:srgbClr val="5057DE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State Council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7843B-15E7-3ECC-301D-D2950963FB12}"/>
              </a:ext>
            </a:extLst>
          </p:cNvPr>
          <p:cNvSpPr txBox="1"/>
          <p:nvPr/>
        </p:nvSpPr>
        <p:spPr>
          <a:xfrm>
            <a:off x="7924800" y="1905000"/>
            <a:ext cx="2646943" cy="523220"/>
          </a:xfrm>
          <a:prstGeom prst="rect">
            <a:avLst/>
          </a:prstGeom>
          <a:solidFill>
            <a:srgbClr val="5057DE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Supreme Council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750C-E79E-3697-5EAA-45FE0E80B167}"/>
              </a:ext>
            </a:extLst>
          </p:cNvPr>
          <p:cNvSpPr txBox="1"/>
          <p:nvPr/>
        </p:nvSpPr>
        <p:spPr>
          <a:xfrm>
            <a:off x="7924800" y="3124200"/>
            <a:ext cx="2365519" cy="523220"/>
          </a:xfrm>
          <a:prstGeom prst="rect">
            <a:avLst/>
          </a:prstGeom>
          <a:solidFill>
            <a:srgbClr val="5057DE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District Deputy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0AD23-48B9-00F8-FD46-34587E24A231}"/>
              </a:ext>
            </a:extLst>
          </p:cNvPr>
          <p:cNvSpPr txBox="1"/>
          <p:nvPr/>
        </p:nvSpPr>
        <p:spPr>
          <a:xfrm>
            <a:off x="7924800" y="3743980"/>
            <a:ext cx="208550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Grand Knight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739A0-D068-5E7B-A12A-9E772A6A492C}"/>
              </a:ext>
            </a:extLst>
          </p:cNvPr>
          <p:cNvSpPr txBox="1"/>
          <p:nvPr/>
        </p:nvSpPr>
        <p:spPr>
          <a:xfrm>
            <a:off x="7924800" y="4353580"/>
            <a:ext cx="2464072" cy="523220"/>
          </a:xfrm>
          <a:prstGeom prst="rect">
            <a:avLst/>
          </a:prstGeom>
          <a:solidFill>
            <a:srgbClr val="5057DE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Council Officers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0DCBB-DC1A-620D-34D5-4E6B75E4A703}"/>
              </a:ext>
            </a:extLst>
          </p:cNvPr>
          <p:cNvSpPr txBox="1"/>
          <p:nvPr/>
        </p:nvSpPr>
        <p:spPr>
          <a:xfrm>
            <a:off x="7924800" y="4963180"/>
            <a:ext cx="2659702" cy="523220"/>
          </a:xfrm>
          <a:prstGeom prst="rect">
            <a:avLst/>
          </a:prstGeom>
          <a:solidFill>
            <a:srgbClr val="5057DE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Council Directors</a:t>
            </a:r>
          </a:p>
        </p:txBody>
      </p:sp>
    </p:spTree>
    <p:extLst>
      <p:ext uri="{BB962C8B-B14F-4D97-AF65-F5344CB8AC3E}">
        <p14:creationId xmlns:p14="http://schemas.microsoft.com/office/powerpoint/2010/main" val="2027449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44958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The Guidelines for Council Meetings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Grand Knight Script for Council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624F4C-3BC7-45DF-AC34-A916F6885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-19455"/>
            <a:ext cx="4495801" cy="60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72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3D80C0-653F-4471-8936-D5C86D56F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727" y="76200"/>
            <a:ext cx="4271273" cy="579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75DC84-D419-498A-B030-A5722FBF4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76200"/>
            <a:ext cx="427528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03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422400"/>
            <a:ext cx="107442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00050" lvl="1" indent="0" algn="ctr">
              <a:spcAft>
                <a:spcPts val="600"/>
              </a:spcAft>
              <a:buNone/>
            </a:pPr>
            <a:endParaRPr lang="en-US" sz="4000" kern="0" dirty="0"/>
          </a:p>
          <a:p>
            <a:pPr marL="400050" lvl="1" indent="0">
              <a:buNone/>
            </a:pPr>
            <a:endParaRPr lang="en-US" sz="4000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3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1"/>
            <a:r>
              <a:rPr lang="en-US" sz="4000" b="1" kern="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1BCBE-711C-4142-B931-74844EAB013A}"/>
              </a:ext>
            </a:extLst>
          </p:cNvPr>
          <p:cNvSpPr txBox="1">
            <a:spLocks/>
          </p:cNvSpPr>
          <p:nvPr/>
        </p:nvSpPr>
        <p:spPr>
          <a:xfrm>
            <a:off x="3505200" y="1422400"/>
            <a:ext cx="6629400" cy="283906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92875" indent="-1928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898" indent="-16073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75">
                <a:solidFill>
                  <a:schemeClr val="tx1"/>
                </a:solidFill>
                <a:latin typeface="+mn-lt"/>
              </a:defRPr>
            </a:lvl2pPr>
            <a:lvl3pPr marL="642918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900086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25">
                <a:solidFill>
                  <a:schemeClr val="tx1"/>
                </a:solidFill>
                <a:latin typeface="+mn-lt"/>
              </a:defRPr>
            </a:lvl4pPr>
            <a:lvl5pPr marL="1157254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5pPr>
            <a:lvl6pPr marL="1414421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6pPr>
            <a:lvl7pPr marL="1671589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7pPr>
            <a:lvl8pPr marL="1928756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8pPr>
            <a:lvl9pPr marL="2185924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9pPr>
          </a:lstStyle>
          <a:p>
            <a:pPr marL="342900" lvl="1" indent="0">
              <a:buFontTx/>
              <a:buNone/>
            </a:pPr>
            <a:endParaRPr lang="en-US" kern="0" dirty="0"/>
          </a:p>
          <a:p>
            <a:pPr marL="342900" lvl="1" indent="0">
              <a:buFontTx/>
              <a:buNone/>
            </a:pPr>
            <a:endParaRPr lang="en-US" kern="0" dirty="0"/>
          </a:p>
          <a:p>
            <a:pPr marL="342900" lvl="1" indent="0">
              <a:buFontTx/>
              <a:buNone/>
            </a:pPr>
            <a:r>
              <a:rPr lang="en-US" sz="12800" kern="0" dirty="0"/>
              <a:t>Lonnie Treadaway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State Advocate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785 Church Road, W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Southaven, MS  38671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lonnie@flinn.com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(901) 237-3167 (cell)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961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609600"/>
            <a:ext cx="10134600" cy="4114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Your Duties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Lead by example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Work closely with your Priest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Be present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Always look for the opportunity to give another Catholic Man his “Why”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Drive activity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605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609600"/>
            <a:ext cx="10134600" cy="4114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Responsibilities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Guide the overall growth and welfare of the council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Establish realistic goals for the council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Review progress toward attaining those goals and earning Star Council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Provide timely information on important dates and initiatives from the Supreme and State Councils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225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4493"/>
            <a:ext cx="10566400" cy="863600"/>
          </a:xfrm>
        </p:spPr>
        <p:txBody>
          <a:bodyPr/>
          <a:lstStyle/>
          <a:p>
            <a:r>
              <a:rPr lang="en-US" sz="4000" dirty="0"/>
              <a:t>2. How to Succeed as a Grand Knight</a:t>
            </a:r>
            <a:br>
              <a:rPr lang="en-US" sz="4000" dirty="0"/>
            </a:br>
            <a:endParaRPr lang="en-US" sz="4000" i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57912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Build Your Team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Form #185;  Report of Officers Chosen for the Term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Due by 6/30/2024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5D4995-8B55-4E87-8D34-7FF856DB8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350" y="956293"/>
            <a:ext cx="4055165" cy="51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7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57912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Build Your Team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Form #365; Service program Personnel Report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Due by 6/30/2024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B103E-2396-45F0-84ED-677A7FB5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57200"/>
            <a:ext cx="4114800" cy="56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Lead by Being Present and Accessible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Attend meetings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Attend programs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Build relationships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Motivate members to become active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Conduct Ceremonials, Programs and Church Drives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81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763000" cy="55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Establish Goals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Every team needs an objective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Think beyond your council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Set goals for your parish and community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Short and long term goals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155636"/>
      </p:ext>
    </p:extLst>
  </p:cSld>
  <p:clrMapOvr>
    <a:masterClrMapping/>
  </p:clrMapOvr>
</p:sld>
</file>

<file path=ppt/theme/theme1.xml><?xml version="1.0" encoding="utf-8"?>
<a:theme xmlns:a="http://schemas.openxmlformats.org/drawingml/2006/main" name="1_KofC Meeting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Meetings" id="{42F15609-A24D-4DB3-958C-AF09C3D419E5}" vid="{50843273-17E9-48E4-A0E3-229A5C7132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6013</TotalTime>
  <Words>873</Words>
  <Application>Microsoft Office PowerPoint</Application>
  <PresentationFormat>Widescreen</PresentationFormat>
  <Paragraphs>186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Trump Mediaeval</vt:lpstr>
      <vt:lpstr>1_KofC Meetings</vt:lpstr>
      <vt:lpstr>2025 School of Columbianism Grand Knight Training</vt:lpstr>
      <vt:lpstr>Grand Knight Training </vt:lpstr>
      <vt:lpstr>1.  Grand Knight Basic Training </vt:lpstr>
      <vt:lpstr>PowerPoint Presentation</vt:lpstr>
      <vt:lpstr>PowerPoint Presentation</vt:lpstr>
      <vt:lpstr>2. How to Succeed as a Grand Knight </vt:lpstr>
      <vt:lpstr>PowerPoint Presentation</vt:lpstr>
      <vt:lpstr>PowerPoint Presentation</vt:lpstr>
      <vt:lpstr>PowerPoint Presentation</vt:lpstr>
      <vt:lpstr>3. How to Manage Growth </vt:lpstr>
      <vt:lpstr>PowerPoint Presentation</vt:lpstr>
      <vt:lpstr>PowerPoint Presentation</vt:lpstr>
      <vt:lpstr>4. Programs </vt:lpstr>
      <vt:lpstr>PowerPoint Presentation</vt:lpstr>
      <vt:lpstr>PowerPoint Presentation</vt:lpstr>
      <vt:lpstr>PowerPoint Presentation</vt:lpstr>
      <vt:lpstr>5. Operations </vt:lpstr>
      <vt:lpstr>PowerPoint Presentation</vt:lpstr>
      <vt:lpstr>PowerPoint Presentation</vt:lpstr>
      <vt:lpstr>PowerPoint Presentation</vt:lpstr>
      <vt:lpstr>7. Communications </vt:lpstr>
      <vt:lpstr>PowerPoint Presentation</vt:lpstr>
      <vt:lpstr>8. Meetings </vt:lpstr>
      <vt:lpstr>PowerPoint Presentation</vt:lpstr>
      <vt:lpstr>PowerPoint Presentation</vt:lpstr>
      <vt:lpstr>9. Training and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J. Perretta</dc:creator>
  <cp:lastModifiedBy>Lonnie Treadaway</cp:lastModifiedBy>
  <cp:revision>380</cp:revision>
  <cp:lastPrinted>2018-07-06T13:14:55Z</cp:lastPrinted>
  <dcterms:created xsi:type="dcterms:W3CDTF">2016-05-24T01:33:04Z</dcterms:created>
  <dcterms:modified xsi:type="dcterms:W3CDTF">2025-07-26T10:36:40Z</dcterms:modified>
</cp:coreProperties>
</file>